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305" r:id="rId2"/>
    <p:sldId id="259" r:id="rId3"/>
    <p:sldId id="260" r:id="rId4"/>
    <p:sldId id="257" r:id="rId5"/>
    <p:sldId id="258" r:id="rId6"/>
    <p:sldId id="294" r:id="rId7"/>
    <p:sldId id="261" r:id="rId8"/>
    <p:sldId id="293" r:id="rId9"/>
    <p:sldId id="264" r:id="rId10"/>
    <p:sldId id="265" r:id="rId11"/>
    <p:sldId id="267" r:id="rId12"/>
    <p:sldId id="268" r:id="rId13"/>
    <p:sldId id="269" r:id="rId14"/>
    <p:sldId id="271" r:id="rId15"/>
    <p:sldId id="304" r:id="rId16"/>
    <p:sldId id="274" r:id="rId17"/>
    <p:sldId id="279" r:id="rId18"/>
    <p:sldId id="280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2D01-EFD7-48D7-AE45-BADCD7119D3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2CF6-95EC-46E1-AB55-30679AB8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8D7-9B1E-4DD0-9116-C4FB82E0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5B04A-B074-4613-9EC0-04758946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4F93-A123-4C7A-8975-1E69212B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537E-F404-488D-A568-246B109B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DA05-BF65-4EF2-BF82-D830274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944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4651-C1CB-4E16-BBB7-0A73D9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AF8C-B1F3-4EF2-ACA7-C6B31EFAC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7B2F-7AE5-4B4F-A3FE-A6952CE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F183-3000-4D58-8CFD-1B5ADD2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03F7-C530-4E9C-A1A4-4F52DA8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08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4074-EC15-4EA9-9703-BCAAA753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017DB-1F9E-4A26-81B3-610E7528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C777-BF51-43BF-8028-5FD6E766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4FA9-FFAE-43C1-839C-B0AED0DD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8727-C359-4A22-B13D-8D7292F0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0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EBEC-6E64-4A54-B748-D4DEFAF9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2D49-868B-489E-A363-E3A36283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0348-B130-47CF-BA77-452ADAD1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ACB0-7D9C-4DA3-B060-4601F03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36C7-0123-42FE-8EED-C1C737DF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91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F848-AA92-4A96-9AF0-CAAE43B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740D-609D-4465-9E4B-9BF346BE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15B5-4B99-4771-A51E-FDC711B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5EE-FD8E-46B1-9A08-C1301768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EF42-0D9A-45B4-83CD-1B7B316D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97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6B99-D4DA-400E-9D2E-B0112CD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B717-2BB5-4B9B-8911-6472A4DF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1E33-3CCC-4927-A72E-EECF6D8F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A709-0B06-46D0-9441-18A06D8E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3FDC0-3A09-40FA-BB74-56B2E7D3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AC6D-7B8C-4A37-ABEA-7D81318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88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B3BA-8DF4-4824-99AB-6D9E2C51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5D4BB-1674-4AD7-98AA-AB39546A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4008-A66A-48F1-8CDF-C86DE92F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035D7-0207-453D-9209-B3B53898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9EA17-8855-446B-ABE2-7D49F8A9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EFD9-8D3F-4607-9207-9772110B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5BAA5-5B97-4E18-A13E-490C055C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2E43E-0424-49B1-AA41-36BFF0A2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5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C759-B787-4C11-8140-B5EFEAB9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A9F7A-D8DB-4FC3-9EFA-EC461EB9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6D70-C501-4148-A2DF-5B7ADA8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54D9-FFCA-46E7-9B20-AF45BEC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4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0116A-1367-452C-8F37-F33ECD0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7B05F-0BCC-4269-B547-C4F01E8B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22F8-9A4A-43BC-A289-815CBAE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968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BBD4-6539-4D37-A2F6-108899EB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5BEE-C68D-4987-81F1-8E232626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E826-6368-4CC5-BED5-DF940688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41E7-0A00-4613-A433-6CEE69F5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EEC40-3222-4C43-9C7D-0D39D90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CB73-D126-4812-9E9B-60C7E3B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890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AC32-19D4-4530-8DD1-D9AA0A30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666CC-6443-4B5A-88A5-521696FF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5683C-D723-4737-BB78-51578311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061A-069F-40A4-89A0-261E043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80CC-8819-4800-AD60-1D37B278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ACF8-28EC-4ADF-8E81-AD6C79AF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23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0957-46F8-4E2A-936D-53ECA23A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32AB-EF5B-499D-9A76-D1A3331F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250C-AD6B-4F6D-9A3C-1445DF2E4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CAB8-A276-46E1-9EBF-938DD4DA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3406-230F-47DC-A38B-869511A9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pper" TargetMode="External"/><Relationship Id="rId2" Type="http://schemas.openxmlformats.org/officeDocument/2006/relationships/hyperlink" Target="http://en.wikipedia.org/wiki/Zin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Zin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pp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0052-71A9-9757-D674-6A0CBDD93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Characteristics of the batteries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93E751-2900-DE13-F283-32D7DFD1B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Fyodor </a:t>
            </a:r>
            <a:r>
              <a:rPr lang="en-US" dirty="0" err="1"/>
              <a:t>Malchik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B47CD-3F39-0639-6B21-275F3D8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231093"/>
            <a:ext cx="2294447" cy="82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189" r="1983" b="1942"/>
          <a:stretch/>
        </p:blipFill>
        <p:spPr>
          <a:xfrm>
            <a:off x="2921001" y="1051378"/>
            <a:ext cx="6206067" cy="43080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57480" y="5589602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Supercapacitors</a:t>
            </a:r>
            <a:r>
              <a:rPr lang="fr-FR" dirty="0"/>
              <a:t>:  High power </a:t>
            </a:r>
            <a:r>
              <a:rPr lang="fr-FR" dirty="0" err="1"/>
              <a:t>density</a:t>
            </a:r>
            <a:r>
              <a:rPr lang="fr-FR" dirty="0"/>
              <a:t> and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  <a:p>
            <a:endParaRPr lang="fr-FR" dirty="0"/>
          </a:p>
          <a:p>
            <a:r>
              <a:rPr lang="fr-FR" dirty="0"/>
              <a:t>Li-ion batteries:  </a:t>
            </a:r>
            <a:r>
              <a:rPr lang="fr-FR" dirty="0" err="1"/>
              <a:t>Low</a:t>
            </a:r>
            <a:r>
              <a:rPr lang="fr-FR" dirty="0"/>
              <a:t> power </a:t>
            </a:r>
            <a:r>
              <a:rPr lang="fr-FR" dirty="0" err="1"/>
              <a:t>density</a:t>
            </a:r>
            <a:r>
              <a:rPr lang="fr-FR" dirty="0"/>
              <a:t> and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65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3-12-19 à 05.5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358900"/>
            <a:ext cx="6604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231093"/>
            <a:ext cx="2294447" cy="82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Capture d’écran 2013-12-18 à 06.06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51377"/>
            <a:ext cx="5816600" cy="51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3-12-18 à 06.1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47" y="1346200"/>
            <a:ext cx="3338858" cy="3403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59001" y="50800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HYBRID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93001" y="62061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100% ELECTRIC</a:t>
            </a:r>
          </a:p>
        </p:txBody>
      </p:sp>
      <p:pic>
        <p:nvPicPr>
          <p:cNvPr id="9" name="Image 8" descr="Capture d’écran 2013-12-18 à 06.2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3200400"/>
            <a:ext cx="4330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6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698736" y="2272"/>
            <a:ext cx="762000" cy="365760"/>
          </a:xfrm>
        </p:spPr>
        <p:txBody>
          <a:bodyPr/>
          <a:lstStyle/>
          <a:p>
            <a:fld id="{1AE5B36B-7ECE-4FF9-8940-52E5ADCF634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386137" y="3976094"/>
            <a:ext cx="5014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FR" sz="1200" dirty="0">
              <a:latin typeface="Arial Bold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927648" y="346646"/>
            <a:ext cx="7056784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The Li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technology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116424" y="1340769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tx1"/>
                </a:solidFill>
              </a:rPr>
              <a:t>1. </a:t>
            </a:r>
            <a:r>
              <a:rPr lang="fr-FR" sz="1800" b="1" dirty="0">
                <a:solidFill>
                  <a:schemeClr val="tx1"/>
                </a:solidFill>
              </a:rPr>
              <a:t>Anode</a:t>
            </a:r>
            <a:r>
              <a:rPr lang="fr-FR" sz="1800" dirty="0">
                <a:solidFill>
                  <a:schemeClr val="tx1"/>
                </a:solidFill>
              </a:rPr>
              <a:t>: </a:t>
            </a:r>
            <a:r>
              <a:rPr lang="fr-FR" sz="1800" dirty="0">
                <a:solidFill>
                  <a:srgbClr val="FF6600"/>
                </a:solidFill>
              </a:rPr>
              <a:t>Li </a:t>
            </a:r>
            <a:r>
              <a:rPr lang="fr-FR" sz="1800" dirty="0" err="1">
                <a:solidFill>
                  <a:srgbClr val="FF6600"/>
                </a:solidFill>
              </a:rPr>
              <a:t>metal</a:t>
            </a:r>
            <a:br>
              <a:rPr lang="fr-FR" sz="1800" dirty="0">
                <a:solidFill>
                  <a:srgbClr val="FF6600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2. </a:t>
            </a:r>
            <a:r>
              <a:rPr lang="fr-FR" sz="1800" b="1" dirty="0">
                <a:solidFill>
                  <a:schemeClr val="tx1"/>
                </a:solidFill>
              </a:rPr>
              <a:t>Cathode</a:t>
            </a:r>
            <a:r>
              <a:rPr lang="fr-FR" sz="1800" dirty="0">
                <a:solidFill>
                  <a:schemeClr val="tx1"/>
                </a:solidFill>
              </a:rPr>
              <a:t> : Host </a:t>
            </a:r>
            <a:r>
              <a:rPr lang="fr-FR" sz="1800" dirty="0" err="1">
                <a:solidFill>
                  <a:schemeClr val="tx1"/>
                </a:solidFill>
              </a:rPr>
              <a:t>materials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with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high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potential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rgbClr val="FF6600"/>
                </a:solidFill>
              </a:rPr>
              <a:t>(Oxyde)</a:t>
            </a:r>
            <a:br>
              <a:rPr lang="fr-FR" sz="1800" dirty="0">
                <a:solidFill>
                  <a:srgbClr val="FF6600"/>
                </a:solidFill>
              </a:rPr>
            </a:br>
            <a:r>
              <a:rPr lang="fr-FR" sz="1800" dirty="0">
                <a:solidFill>
                  <a:srgbClr val="FF6600"/>
                </a:solidFill>
              </a:rPr>
              <a:t>                    </a:t>
            </a:r>
            <a:r>
              <a:rPr lang="fr-FR" sz="1800" dirty="0">
                <a:solidFill>
                  <a:schemeClr val="tx1"/>
                </a:solidFill>
              </a:rPr>
              <a:t>Poor </a:t>
            </a:r>
            <a:r>
              <a:rPr lang="fr-FR" sz="1800" dirty="0" err="1">
                <a:solidFill>
                  <a:schemeClr val="tx1"/>
                </a:solidFill>
              </a:rPr>
              <a:t>electronic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conductivity</a:t>
            </a:r>
            <a:r>
              <a:rPr lang="fr-FR" sz="1800" dirty="0">
                <a:solidFill>
                  <a:schemeClr val="tx1"/>
                </a:solidFill>
              </a:rPr>
              <a:t>. Mixed </a:t>
            </a:r>
            <a:r>
              <a:rPr lang="fr-FR" sz="1800" dirty="0" err="1">
                <a:solidFill>
                  <a:schemeClr val="tx1"/>
                </a:solidFill>
              </a:rPr>
              <a:t>with</a:t>
            </a:r>
            <a:r>
              <a:rPr lang="fr-FR" sz="1800" dirty="0">
                <a:solidFill>
                  <a:schemeClr val="tx1"/>
                </a:solidFill>
              </a:rPr>
              <a:t> C black and binders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3. </a:t>
            </a:r>
            <a:r>
              <a:rPr lang="fr-FR" sz="1800" b="1" dirty="0">
                <a:solidFill>
                  <a:schemeClr val="tx1"/>
                </a:solidFill>
              </a:rPr>
              <a:t>Electrolyte</a:t>
            </a:r>
            <a:r>
              <a:rPr lang="fr-FR" sz="1800" dirty="0">
                <a:solidFill>
                  <a:schemeClr val="tx1"/>
                </a:solidFill>
              </a:rPr>
              <a:t>: </a:t>
            </a:r>
            <a:r>
              <a:rPr lang="fr-FR" sz="1800" dirty="0" err="1">
                <a:solidFill>
                  <a:schemeClr val="tx1"/>
                </a:solidFill>
              </a:rPr>
              <a:t>liquid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rgbClr val="FF6600"/>
                </a:solidFill>
              </a:rPr>
              <a:t>(LiPF</a:t>
            </a:r>
            <a:r>
              <a:rPr lang="fr-FR" sz="1800" baseline="-25000" dirty="0">
                <a:solidFill>
                  <a:srgbClr val="FF6600"/>
                </a:solidFill>
              </a:rPr>
              <a:t>6</a:t>
            </a:r>
            <a:r>
              <a:rPr lang="fr-FR" sz="1800" dirty="0">
                <a:solidFill>
                  <a:srgbClr val="FF6600"/>
                </a:solidFill>
              </a:rPr>
              <a:t> + EC/DEC) </a:t>
            </a:r>
            <a:r>
              <a:rPr lang="fr-FR" sz="1800" dirty="0">
                <a:solidFill>
                  <a:schemeClr val="tx1"/>
                </a:solidFill>
              </a:rPr>
              <a:t>or </a:t>
            </a:r>
            <a:r>
              <a:rPr lang="fr-FR" sz="1800" dirty="0" err="1">
                <a:solidFill>
                  <a:schemeClr val="tx1"/>
                </a:solidFill>
              </a:rPr>
              <a:t>polymer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rgbClr val="FF6600"/>
                </a:solidFill>
              </a:rPr>
              <a:t>(PEO)</a:t>
            </a:r>
            <a:br>
              <a:rPr lang="fr-FR" sz="1800" dirty="0">
                <a:solidFill>
                  <a:srgbClr val="FF6600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4. </a:t>
            </a:r>
            <a:r>
              <a:rPr lang="fr-FR" sz="1800" b="1" dirty="0" err="1">
                <a:solidFill>
                  <a:schemeClr val="tx1"/>
                </a:solidFill>
              </a:rPr>
              <a:t>Current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1800" b="1" dirty="0" err="1">
                <a:solidFill>
                  <a:schemeClr val="tx1"/>
                </a:solidFill>
              </a:rPr>
              <a:t>collectors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rgbClr val="FF6600"/>
                </a:solidFill>
              </a:rPr>
              <a:t>(Cu or Al)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>
              <a:solidFill>
                <a:schemeClr val="tx1"/>
              </a:solidFill>
            </a:endParaRPr>
          </a:p>
          <a:p>
            <a:pPr algn="just"/>
            <a:endParaRPr lang="fr-FR" sz="1800" dirty="0">
              <a:solidFill>
                <a:schemeClr val="tx1"/>
              </a:solidFill>
            </a:endParaRPr>
          </a:p>
          <a:p>
            <a:pPr algn="just"/>
            <a:r>
              <a:rPr lang="fr-FR" sz="1800" dirty="0">
                <a:solidFill>
                  <a:schemeClr val="tx1"/>
                </a:solidFill>
              </a:rPr>
              <a:t>E</a:t>
            </a:r>
            <a:r>
              <a:rPr lang="fr-FR" sz="1200" dirty="0">
                <a:solidFill>
                  <a:schemeClr val="tx1"/>
                </a:solidFill>
              </a:rPr>
              <a:t>CM/CM</a:t>
            </a:r>
            <a:r>
              <a:rPr lang="fr-FR" sz="1200" baseline="30000" dirty="0">
                <a:solidFill>
                  <a:schemeClr val="tx1"/>
                </a:solidFill>
              </a:rPr>
              <a:t>- </a:t>
            </a:r>
            <a:r>
              <a:rPr lang="fr-FR" sz="1800" dirty="0">
                <a:solidFill>
                  <a:schemeClr val="tx1"/>
                </a:solidFill>
              </a:rPr>
              <a:t>&gt; </a:t>
            </a:r>
            <a:r>
              <a:rPr lang="fr-FR" sz="1800" dirty="0" err="1">
                <a:solidFill>
                  <a:schemeClr val="tx1"/>
                </a:solidFill>
              </a:rPr>
              <a:t>E</a:t>
            </a:r>
            <a:r>
              <a:rPr lang="fr-FR" sz="1200" dirty="0" err="1">
                <a:solidFill>
                  <a:schemeClr val="tx1"/>
                </a:solidFill>
              </a:rPr>
              <a:t>Li</a:t>
            </a:r>
            <a:r>
              <a:rPr lang="fr-FR" sz="1200" baseline="30000" dirty="0">
                <a:solidFill>
                  <a:schemeClr val="tx1"/>
                </a:solidFill>
              </a:rPr>
              <a:t>+</a:t>
            </a:r>
            <a:r>
              <a:rPr lang="fr-FR" sz="1200" dirty="0">
                <a:solidFill>
                  <a:schemeClr val="tx1"/>
                </a:solidFill>
              </a:rPr>
              <a:t>/Li              </a:t>
            </a:r>
            <a:r>
              <a:rPr lang="fr-FR" sz="1800" dirty="0" err="1">
                <a:solidFill>
                  <a:schemeClr val="tx1"/>
                </a:solidFill>
              </a:rPr>
              <a:t>Spontaneous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reaction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is</a:t>
            </a:r>
            <a:r>
              <a:rPr lang="fr-FR" sz="1800" dirty="0">
                <a:solidFill>
                  <a:schemeClr val="tx1"/>
                </a:solidFill>
              </a:rPr>
              <a:t> the </a:t>
            </a:r>
            <a:r>
              <a:rPr lang="fr-FR" sz="1800" dirty="0" err="1">
                <a:solidFill>
                  <a:schemeClr val="tx1"/>
                </a:solidFill>
              </a:rPr>
              <a:t>discharge</a:t>
            </a:r>
            <a:br>
              <a:rPr lang="fr-FR" sz="1800" dirty="0">
                <a:solidFill>
                  <a:schemeClr val="tx1"/>
                </a:solidFill>
              </a:rPr>
            </a:br>
            <a:br>
              <a:rPr lang="fr-FR" sz="1800" dirty="0">
                <a:solidFill>
                  <a:schemeClr val="tx1"/>
                </a:solidFill>
              </a:rPr>
            </a:br>
            <a:br>
              <a:rPr lang="fr-FR" sz="1800" dirty="0">
                <a:solidFill>
                  <a:schemeClr val="tx1"/>
                </a:solidFill>
              </a:rPr>
            </a:b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7" name="Image 16" descr="images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861049"/>
            <a:ext cx="3039412" cy="227955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116424" y="4077073"/>
            <a:ext cx="31977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dirty="0" err="1">
                <a:latin typeface="+mj-lt"/>
              </a:rPr>
              <a:t>Oxidation</a:t>
            </a:r>
            <a:r>
              <a:rPr lang="fr-FR" dirty="0">
                <a:latin typeface="+mj-lt"/>
              </a:rPr>
              <a:t>:  Li = Li</a:t>
            </a:r>
            <a:r>
              <a:rPr lang="fr-FR" baseline="30000" dirty="0">
                <a:latin typeface="+mj-lt"/>
              </a:rPr>
              <a:t>+</a:t>
            </a:r>
            <a:r>
              <a:rPr lang="fr-FR" dirty="0">
                <a:latin typeface="+mj-lt"/>
              </a:rPr>
              <a:t> + e</a:t>
            </a:r>
            <a:r>
              <a:rPr lang="fr-FR" baseline="30000" dirty="0">
                <a:latin typeface="+mj-lt"/>
              </a:rPr>
              <a:t>-</a:t>
            </a:r>
            <a:r>
              <a:rPr lang="fr-FR" dirty="0">
                <a:latin typeface="+mj-lt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fr-FR" dirty="0" err="1">
                <a:latin typeface="+mj-lt"/>
              </a:rPr>
              <a:t>Reduction</a:t>
            </a:r>
            <a:r>
              <a:rPr lang="fr-FR" dirty="0">
                <a:latin typeface="+mj-lt"/>
              </a:rPr>
              <a:t>: Host + e</a:t>
            </a:r>
            <a:r>
              <a:rPr lang="fr-FR" baseline="30000" dirty="0">
                <a:latin typeface="+mj-lt"/>
              </a:rPr>
              <a:t>-</a:t>
            </a:r>
            <a:r>
              <a:rPr lang="fr-FR" dirty="0">
                <a:latin typeface="+mj-lt"/>
              </a:rPr>
              <a:t> = Host</a:t>
            </a:r>
            <a:r>
              <a:rPr lang="fr-FR" baseline="30000" dirty="0">
                <a:latin typeface="+mj-lt"/>
              </a:rPr>
              <a:t>-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The </a:t>
            </a:r>
            <a:r>
              <a:rPr lang="fr-FR" dirty="0" err="1">
                <a:latin typeface="+mj-lt"/>
              </a:rPr>
              <a:t>overall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reaction</a:t>
            </a:r>
            <a:r>
              <a:rPr lang="fr-FR" dirty="0">
                <a:latin typeface="+mj-lt"/>
              </a:rPr>
              <a:t>:</a:t>
            </a:r>
          </a:p>
          <a:p>
            <a:r>
              <a:rPr lang="fr-FR" dirty="0">
                <a:latin typeface="+mj-lt"/>
              </a:rPr>
              <a:t>Host + Li  = </a:t>
            </a:r>
            <a:r>
              <a:rPr lang="fr-FR" dirty="0" err="1">
                <a:latin typeface="+mj-lt"/>
              </a:rPr>
              <a:t>Li</a:t>
            </a:r>
            <a:r>
              <a:rPr lang="fr-FR" baseline="30000" dirty="0" err="1">
                <a:latin typeface="+mj-lt"/>
              </a:rPr>
              <a:t>+</a:t>
            </a:r>
            <a:r>
              <a:rPr lang="fr-FR" dirty="0" err="1">
                <a:latin typeface="+mj-lt"/>
              </a:rPr>
              <a:t>,Host</a:t>
            </a:r>
            <a:r>
              <a:rPr lang="fr-FR" baseline="30000" dirty="0">
                <a:latin typeface="+mj-lt"/>
              </a:rPr>
              <a:t>-</a:t>
            </a:r>
          </a:p>
          <a:p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749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27648" y="346646"/>
            <a:ext cx="7056784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 batteries vs. Li-ion batteries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8856984" cy="4680520"/>
          </a:xfrm>
        </p:spPr>
        <p:txBody>
          <a:bodyPr/>
          <a:lstStyle/>
          <a:p>
            <a:pPr marL="109728" indent="0">
              <a:buNone/>
            </a:pPr>
            <a:r>
              <a:rPr lang="en-GB" sz="1800" b="1" dirty="0">
                <a:latin typeface="+mj-lt"/>
              </a:rPr>
              <a:t>Li-metal battery (very high energy density)</a:t>
            </a:r>
          </a:p>
          <a:p>
            <a:pPr marL="0" indent="0">
              <a:buNone/>
            </a:pPr>
            <a:r>
              <a:rPr lang="en-GB" sz="1800" dirty="0">
                <a:latin typeface="+mj-lt"/>
              </a:rPr>
              <a:t>     - Safety problems </a:t>
            </a:r>
            <a:r>
              <a:rPr lang="en-GB" sz="1800" dirty="0">
                <a:solidFill>
                  <a:srgbClr val="FF6600"/>
                </a:solidFill>
                <a:latin typeface="+mj-lt"/>
              </a:rPr>
              <a:t>(short circuit due to the dendrite formation during charging) </a:t>
            </a:r>
          </a:p>
          <a:p>
            <a:pPr marL="0" indent="0">
              <a:buNone/>
            </a:pPr>
            <a:endParaRPr lang="en-GB" sz="1800" dirty="0">
              <a:solidFill>
                <a:srgbClr val="FF6600"/>
              </a:solidFill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109728" indent="0" algn="just">
              <a:buNone/>
            </a:pPr>
            <a:endParaRPr lang="en-GB" sz="1800" dirty="0">
              <a:latin typeface="+mj-lt"/>
            </a:endParaRPr>
          </a:p>
          <a:p>
            <a:pPr marL="109728" indent="0" algn="just">
              <a:buNone/>
            </a:pPr>
            <a:endParaRPr lang="en-GB" sz="1800" b="1" dirty="0">
              <a:latin typeface="+mj-lt"/>
            </a:endParaRPr>
          </a:p>
          <a:p>
            <a:pPr marL="109728" indent="0" algn="just">
              <a:buNone/>
            </a:pPr>
            <a:endParaRPr lang="en-GB" sz="1800" b="1" dirty="0">
              <a:latin typeface="+mj-lt"/>
            </a:endParaRPr>
          </a:p>
          <a:p>
            <a:pPr marL="109728" indent="0" algn="just">
              <a:buNone/>
            </a:pPr>
            <a:endParaRPr lang="en-GB" sz="1800" b="1" dirty="0">
              <a:latin typeface="+mj-lt"/>
            </a:endParaRPr>
          </a:p>
          <a:p>
            <a:pPr marL="109728" indent="0" algn="just">
              <a:buNone/>
            </a:pPr>
            <a:r>
              <a:rPr lang="en-GB" sz="1800" b="1" dirty="0">
                <a:latin typeface="+mj-lt"/>
              </a:rPr>
              <a:t>The lithium-ion battery</a:t>
            </a:r>
            <a:r>
              <a:rPr lang="en-GB" sz="1800" dirty="0">
                <a:latin typeface="+mj-lt"/>
              </a:rPr>
              <a:t> has a slightly lower energy density than lithium metal, but is much safer. </a:t>
            </a:r>
          </a:p>
          <a:p>
            <a:pPr marL="0" indent="0" algn="just">
              <a:buNone/>
            </a:pPr>
            <a:r>
              <a:rPr lang="en-GB" sz="1800" dirty="0">
                <a:latin typeface="+mj-lt"/>
              </a:rPr>
              <a:t>   </a:t>
            </a: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1" y="1988841"/>
            <a:ext cx="2761109" cy="182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95" y="4712809"/>
            <a:ext cx="2761108" cy="17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96" y="2167893"/>
            <a:ext cx="2404527" cy="164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86" y="2303565"/>
            <a:ext cx="2585180" cy="13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1595228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br>
              <a:rPr lang="fr-FR" dirty="0"/>
            </a:br>
            <a:br>
              <a:rPr lang="fr-FR" sz="3600" dirty="0"/>
            </a:br>
            <a:endParaRPr lang="fr-FR" sz="3600" dirty="0"/>
          </a:p>
        </p:txBody>
      </p:sp>
      <p:pic>
        <p:nvPicPr>
          <p:cNvPr id="7" name="Image 6" descr="Capture d’écran 2013-12-17 à 13.0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1568116"/>
            <a:ext cx="5058833" cy="4066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5634547"/>
            <a:ext cx="5721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dirty="0" err="1"/>
              <a:t>Oxidation</a:t>
            </a:r>
            <a:r>
              <a:rPr lang="fr-FR" dirty="0"/>
              <a:t>:  Li</a:t>
            </a:r>
            <a:r>
              <a:rPr lang="fr-FR" baseline="-25000" dirty="0"/>
              <a:t>x</a:t>
            </a:r>
            <a:r>
              <a:rPr lang="fr-FR" dirty="0"/>
              <a:t>C</a:t>
            </a:r>
            <a:r>
              <a:rPr lang="fr-FR" baseline="-25000" dirty="0"/>
              <a:t>6</a:t>
            </a:r>
            <a:r>
              <a:rPr lang="fr-FR" dirty="0"/>
              <a:t> = x Li</a:t>
            </a:r>
            <a:r>
              <a:rPr lang="fr-FR" baseline="30000" dirty="0"/>
              <a:t>+</a:t>
            </a:r>
            <a:r>
              <a:rPr lang="fr-FR" dirty="0"/>
              <a:t> + </a:t>
            </a:r>
            <a:r>
              <a:rPr lang="fr-FR" dirty="0" err="1"/>
              <a:t>xe</a:t>
            </a:r>
            <a:r>
              <a:rPr lang="fr-FR" baseline="30000" dirty="0"/>
              <a:t>-</a:t>
            </a:r>
            <a:r>
              <a:rPr lang="fr-FR" dirty="0"/>
              <a:t> + C</a:t>
            </a:r>
            <a:r>
              <a:rPr lang="fr-FR" baseline="-25000" dirty="0"/>
              <a:t>6 </a:t>
            </a:r>
          </a:p>
          <a:p>
            <a:pPr marL="457200" indent="-457200">
              <a:buFont typeface="Arial"/>
              <a:buChar char="•"/>
            </a:pPr>
            <a:r>
              <a:rPr lang="fr-FR" dirty="0" err="1"/>
              <a:t>Reduction</a:t>
            </a:r>
            <a:r>
              <a:rPr lang="fr-FR" dirty="0"/>
              <a:t>:   Li</a:t>
            </a:r>
            <a:r>
              <a:rPr lang="fr-FR" baseline="-25000" dirty="0"/>
              <a:t>1-x</a:t>
            </a:r>
            <a:r>
              <a:rPr lang="fr-FR" dirty="0"/>
              <a:t>MO</a:t>
            </a:r>
            <a:r>
              <a:rPr lang="fr-FR" baseline="-25000" dirty="0"/>
              <a:t>2</a:t>
            </a:r>
            <a:r>
              <a:rPr lang="fr-FR" dirty="0"/>
              <a:t> +</a:t>
            </a:r>
            <a:r>
              <a:rPr lang="fr-FR" dirty="0" err="1"/>
              <a:t>xe</a:t>
            </a:r>
            <a:r>
              <a:rPr lang="fr-FR" baseline="30000" dirty="0"/>
              <a:t>-</a:t>
            </a:r>
            <a:r>
              <a:rPr lang="fr-FR" dirty="0"/>
              <a:t> + x Li</a:t>
            </a:r>
            <a:r>
              <a:rPr lang="fr-FR" baseline="30000" dirty="0"/>
              <a:t>+</a:t>
            </a:r>
            <a:r>
              <a:rPr lang="fr-FR" dirty="0"/>
              <a:t> = LiMO</a:t>
            </a:r>
            <a:r>
              <a:rPr lang="fr-FR" baseline="-25000" dirty="0"/>
              <a:t>2</a:t>
            </a:r>
          </a:p>
          <a:p>
            <a:pPr marL="457200" indent="-457200">
              <a:buFont typeface="Arial"/>
              <a:buChar char="•"/>
            </a:pPr>
            <a:endParaRPr lang="fr-FR" dirty="0"/>
          </a:p>
          <a:p>
            <a:r>
              <a:rPr lang="fr-FR" dirty="0"/>
              <a:t>                                   Li</a:t>
            </a:r>
            <a:r>
              <a:rPr lang="fr-FR" baseline="-25000" dirty="0"/>
              <a:t>1-x</a:t>
            </a:r>
            <a:r>
              <a:rPr lang="fr-FR" dirty="0"/>
              <a:t>MO</a:t>
            </a:r>
            <a:r>
              <a:rPr lang="fr-FR" baseline="-25000" dirty="0"/>
              <a:t>2 </a:t>
            </a:r>
            <a:r>
              <a:rPr lang="fr-FR" dirty="0"/>
              <a:t>+ Li</a:t>
            </a:r>
            <a:r>
              <a:rPr lang="fr-FR" baseline="-25000" dirty="0"/>
              <a:t>x</a:t>
            </a:r>
            <a:r>
              <a:rPr lang="fr-FR" dirty="0"/>
              <a:t>C</a:t>
            </a:r>
            <a:r>
              <a:rPr lang="fr-FR" baseline="-25000" dirty="0"/>
              <a:t>6</a:t>
            </a:r>
            <a:r>
              <a:rPr lang="fr-FR" dirty="0"/>
              <a:t>  = C</a:t>
            </a:r>
            <a:r>
              <a:rPr lang="fr-FR" baseline="-25000" dirty="0"/>
              <a:t>6  </a:t>
            </a:r>
            <a:r>
              <a:rPr lang="fr-FR" dirty="0"/>
              <a:t>+ LiMO</a:t>
            </a:r>
            <a:r>
              <a:rPr lang="fr-FR" baseline="-25000" dirty="0"/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32300" y="1051377"/>
            <a:ext cx="794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Concept </a:t>
            </a:r>
            <a:r>
              <a:rPr lang="fr-FR" dirty="0" err="1"/>
              <a:t>developed</a:t>
            </a:r>
            <a:r>
              <a:rPr lang="fr-FR" dirty="0"/>
              <a:t> by SONY in 1990 </a:t>
            </a:r>
            <a:r>
              <a:rPr lang="fr-FR" dirty="0" err="1"/>
              <a:t>using</a:t>
            </a:r>
            <a:r>
              <a:rPr lang="fr-FR" dirty="0"/>
              <a:t> graphite (anode)  and LiCoO2 ( cathode) </a:t>
            </a:r>
          </a:p>
        </p:txBody>
      </p:sp>
    </p:spTree>
    <p:extLst>
      <p:ext uri="{BB962C8B-B14F-4D97-AF65-F5344CB8AC3E}">
        <p14:creationId xmlns:p14="http://schemas.microsoft.com/office/powerpoint/2010/main" val="334961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927648" y="346646"/>
            <a:ext cx="7056784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The </a:t>
            </a:r>
            <a:r>
              <a:rPr lang="fr-FR" dirty="0" err="1"/>
              <a:t>electrode</a:t>
            </a:r>
            <a:r>
              <a:rPr lang="fr-FR" dirty="0"/>
              <a:t> </a:t>
            </a:r>
            <a:r>
              <a:rPr lang="fr-FR" dirty="0" err="1"/>
              <a:t>reaction</a:t>
            </a:r>
            <a:r>
              <a:rPr lang="fr-FR" dirty="0"/>
              <a:t> </a:t>
            </a:r>
            <a:r>
              <a:rPr lang="fr-FR" dirty="0" err="1"/>
              <a:t>mechanisms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8350" y="1603375"/>
            <a:ext cx="9139238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FF6600"/>
                </a:solidFill>
                <a:latin typeface="+mj-lt"/>
                <a:cs typeface="Arial"/>
              </a:rPr>
              <a:t>The main </a:t>
            </a:r>
            <a:r>
              <a:rPr lang="fr-FR" sz="2400" dirty="0" err="1">
                <a:solidFill>
                  <a:srgbClr val="FF6600"/>
                </a:solidFill>
                <a:latin typeface="+mj-lt"/>
                <a:cs typeface="Arial"/>
              </a:rPr>
              <a:t>concern</a:t>
            </a:r>
            <a:r>
              <a:rPr lang="fr-FR" sz="2400" dirty="0">
                <a:solidFill>
                  <a:srgbClr val="FF6600"/>
                </a:solidFill>
                <a:latin typeface="+mj-lt"/>
                <a:cs typeface="Arial"/>
              </a:rPr>
              <a:t>: </a:t>
            </a:r>
            <a:r>
              <a:rPr lang="fr-FR" sz="2400" dirty="0">
                <a:latin typeface="+mj-lt"/>
                <a:cs typeface="Arial"/>
              </a:rPr>
              <a:t>the volume variation </a:t>
            </a:r>
            <a:r>
              <a:rPr lang="fr-FR" sz="2400" dirty="0" err="1">
                <a:latin typeface="+mj-lt"/>
                <a:cs typeface="Arial"/>
              </a:rPr>
              <a:t>during</a:t>
            </a:r>
            <a:r>
              <a:rPr lang="fr-FR" sz="2400" dirty="0">
                <a:latin typeface="+mj-lt"/>
                <a:cs typeface="Arial"/>
              </a:rPr>
              <a:t> </a:t>
            </a:r>
            <a:r>
              <a:rPr lang="fr-FR" sz="2400" dirty="0" err="1">
                <a:latin typeface="+mj-lt"/>
                <a:cs typeface="Arial"/>
              </a:rPr>
              <a:t>cycling</a:t>
            </a:r>
            <a:br>
              <a:rPr lang="fr-FR" sz="2400" dirty="0">
                <a:latin typeface="+mj-lt"/>
                <a:cs typeface="Arial"/>
              </a:rPr>
            </a:br>
            <a:br>
              <a:rPr lang="fr-FR" sz="2400" dirty="0">
                <a:latin typeface="+mj-lt"/>
                <a:cs typeface="Arial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Insertion of Li = volume expansion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extraction of Li = volume contraction</a:t>
            </a:r>
            <a:br>
              <a:rPr lang="fr-FR" sz="2400" dirty="0">
                <a:latin typeface="+mj-lt"/>
                <a:cs typeface="Arial"/>
              </a:rPr>
            </a:br>
            <a:endParaRPr lang="fr-FR" sz="2400" dirty="0">
              <a:latin typeface="+mj-lt"/>
              <a:cs typeface="Arial"/>
            </a:endParaRPr>
          </a:p>
          <a:p>
            <a:br>
              <a:rPr lang="fr-FR" sz="2400" dirty="0">
                <a:latin typeface="+mj-lt"/>
                <a:cs typeface="Arial"/>
              </a:rPr>
            </a:br>
            <a:r>
              <a:rPr lang="fr-FR" sz="2400" dirty="0" err="1">
                <a:solidFill>
                  <a:srgbClr val="FF6600"/>
                </a:solidFill>
                <a:latin typeface="+mj-lt"/>
                <a:cs typeface="Arial"/>
              </a:rPr>
              <a:t>Consequence</a:t>
            </a:r>
            <a:r>
              <a:rPr lang="fr-FR" sz="2400" dirty="0">
                <a:solidFill>
                  <a:srgbClr val="FF6600"/>
                </a:solidFill>
                <a:latin typeface="+mj-lt"/>
                <a:cs typeface="Arial"/>
              </a:rPr>
              <a:t> : </a:t>
            </a:r>
            <a:r>
              <a:rPr lang="fr-FR" sz="2400" dirty="0" err="1">
                <a:latin typeface="+mj-lt"/>
                <a:cs typeface="Arial"/>
              </a:rPr>
              <a:t>mechanical</a:t>
            </a:r>
            <a:r>
              <a:rPr lang="fr-FR" sz="2400" dirty="0">
                <a:latin typeface="+mj-lt"/>
                <a:cs typeface="Arial"/>
              </a:rPr>
              <a:t> </a:t>
            </a:r>
            <a:r>
              <a:rPr lang="fr-FR" sz="2400" dirty="0" err="1">
                <a:latin typeface="+mj-lt"/>
                <a:cs typeface="Arial"/>
              </a:rPr>
              <a:t>strain</a:t>
            </a:r>
            <a:r>
              <a:rPr lang="fr-FR" sz="2400" dirty="0">
                <a:latin typeface="+mj-lt"/>
                <a:cs typeface="Arial"/>
              </a:rPr>
              <a:t> </a:t>
            </a:r>
            <a:r>
              <a:rPr lang="fr-FR" sz="2400" dirty="0" err="1">
                <a:latin typeface="+mj-lt"/>
                <a:cs typeface="Arial"/>
              </a:rPr>
              <a:t>at</a:t>
            </a:r>
            <a:r>
              <a:rPr lang="fr-FR" sz="2400" dirty="0">
                <a:latin typeface="+mj-lt"/>
                <a:cs typeface="Arial"/>
              </a:rPr>
              <a:t> the interface </a:t>
            </a:r>
            <a:r>
              <a:rPr lang="fr-FR" sz="2400" dirty="0" err="1">
                <a:latin typeface="+mj-lt"/>
                <a:cs typeface="Arial"/>
              </a:rPr>
              <a:t>electrode</a:t>
            </a:r>
            <a:r>
              <a:rPr lang="fr-FR" sz="2400" dirty="0">
                <a:latin typeface="+mj-lt"/>
                <a:cs typeface="Arial"/>
              </a:rPr>
              <a:t>/</a:t>
            </a:r>
            <a:r>
              <a:rPr lang="fr-FR" sz="2400" dirty="0" err="1">
                <a:latin typeface="+mj-lt"/>
                <a:cs typeface="Arial"/>
              </a:rPr>
              <a:t>current</a:t>
            </a:r>
            <a:r>
              <a:rPr lang="fr-FR" sz="2400" dirty="0">
                <a:latin typeface="+mj-lt"/>
                <a:cs typeface="Arial"/>
              </a:rPr>
              <a:t> </a:t>
            </a:r>
            <a:r>
              <a:rPr lang="fr-FR" sz="2400" dirty="0" err="1">
                <a:latin typeface="+mj-lt"/>
                <a:cs typeface="Arial"/>
              </a:rPr>
              <a:t>collector</a:t>
            </a:r>
            <a:r>
              <a:rPr lang="fr-FR" sz="2400" dirty="0">
                <a:latin typeface="+mj-lt"/>
                <a:cs typeface="Arial"/>
              </a:rPr>
              <a:t> </a:t>
            </a:r>
            <a:r>
              <a:rPr lang="fr-FR" sz="2400" dirty="0" err="1">
                <a:latin typeface="+mj-lt"/>
                <a:cs typeface="Arial"/>
              </a:rPr>
              <a:t>leading</a:t>
            </a:r>
            <a:r>
              <a:rPr lang="fr-FR" sz="2400" dirty="0">
                <a:latin typeface="+mj-lt"/>
                <a:cs typeface="Arial"/>
              </a:rPr>
              <a:t> to the </a:t>
            </a:r>
            <a:r>
              <a:rPr lang="fr-FR" sz="2400" dirty="0" err="1">
                <a:latin typeface="+mj-lt"/>
                <a:cs typeface="Arial"/>
              </a:rPr>
              <a:t>lost</a:t>
            </a:r>
            <a:r>
              <a:rPr lang="fr-FR" sz="2400" dirty="0">
                <a:latin typeface="+mj-lt"/>
                <a:cs typeface="Arial"/>
              </a:rPr>
              <a:t> of </a:t>
            </a:r>
            <a:r>
              <a:rPr lang="fr-FR" sz="2400" dirty="0" err="1">
                <a:latin typeface="+mj-lt"/>
                <a:cs typeface="Arial"/>
              </a:rPr>
              <a:t>electrical</a:t>
            </a:r>
            <a:r>
              <a:rPr lang="fr-FR" sz="2400" dirty="0">
                <a:latin typeface="+mj-lt"/>
                <a:cs typeface="Arial"/>
              </a:rPr>
              <a:t> contact </a:t>
            </a:r>
          </a:p>
          <a:p>
            <a:endParaRPr lang="fr-FR" sz="2400" dirty="0">
              <a:latin typeface="+mj-lt"/>
              <a:cs typeface="Arial"/>
            </a:endParaRPr>
          </a:p>
          <a:p>
            <a:endParaRPr lang="fr-FR" sz="2400" dirty="0">
              <a:latin typeface="+mj-lt"/>
              <a:cs typeface="Arial"/>
            </a:endParaRPr>
          </a:p>
          <a:p>
            <a:br>
              <a:rPr lang="fr-FR" sz="2400" dirty="0">
                <a:latin typeface="+mj-lt"/>
                <a:cs typeface="Arial"/>
              </a:rPr>
            </a:br>
            <a:br>
              <a:rPr lang="fr-FR" sz="2400" dirty="0">
                <a:latin typeface="+mj-lt"/>
                <a:cs typeface="Arial"/>
              </a:rPr>
            </a:br>
            <a:br>
              <a:rPr lang="fr-FR" sz="2400" dirty="0">
                <a:latin typeface="+mj-lt"/>
                <a:cs typeface="Arial"/>
              </a:rPr>
            </a:br>
            <a:br>
              <a:rPr lang="fr-FR" sz="2400" dirty="0">
                <a:latin typeface="+mj-lt"/>
                <a:cs typeface="Arial"/>
              </a:rPr>
            </a:br>
            <a:br>
              <a:rPr lang="fr-FR" sz="2400" dirty="0">
                <a:latin typeface="+mj-lt"/>
                <a:cs typeface="Arial"/>
              </a:rPr>
            </a:br>
            <a:endParaRPr lang="fr-FR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32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9424" y="2700831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fr-FR" sz="2400" dirty="0"/>
            </a:br>
            <a:br>
              <a:rPr lang="fr-FR" sz="2400" dirty="0"/>
            </a:br>
            <a:br>
              <a:rPr lang="fr-FR" sz="2800" dirty="0"/>
            </a:br>
            <a:r>
              <a:rPr lang="fr-FR" sz="2400" dirty="0" err="1">
                <a:solidFill>
                  <a:srgbClr val="FF6600"/>
                </a:solidFill>
                <a:cs typeface="Arial"/>
              </a:rPr>
              <a:t>Example</a:t>
            </a:r>
            <a:r>
              <a:rPr lang="fr-FR" sz="2400" dirty="0">
                <a:solidFill>
                  <a:srgbClr val="FF6600"/>
                </a:solidFill>
                <a:cs typeface="Arial"/>
              </a:rPr>
              <a:t> of Si: </a:t>
            </a:r>
            <a:r>
              <a:rPr lang="fr-FR" sz="2400" dirty="0" err="1">
                <a:cs typeface="Arial"/>
              </a:rPr>
              <a:t>poor</a:t>
            </a:r>
            <a:r>
              <a:rPr lang="fr-FR" sz="2400" dirty="0">
                <a:cs typeface="Arial"/>
              </a:rPr>
              <a:t> </a:t>
            </a:r>
            <a:r>
              <a:rPr lang="fr-FR" sz="2400" dirty="0" err="1">
                <a:cs typeface="Arial"/>
              </a:rPr>
              <a:t>electrochemical</a:t>
            </a:r>
            <a:r>
              <a:rPr lang="fr-FR" sz="2400" dirty="0">
                <a:cs typeface="Arial"/>
              </a:rPr>
              <a:t> performance</a:t>
            </a:r>
            <a:br>
              <a:rPr lang="fr-FR" sz="2400" dirty="0">
                <a:cs typeface="Arial"/>
              </a:rPr>
            </a:br>
            <a:r>
              <a:rPr lang="fr-FR" sz="2400" dirty="0">
                <a:cs typeface="Arial"/>
              </a:rPr>
              <a:t>(</a:t>
            </a:r>
            <a:r>
              <a:rPr lang="fr-FR" sz="2400" dirty="0" err="1">
                <a:cs typeface="Arial"/>
              </a:rPr>
              <a:t>number</a:t>
            </a:r>
            <a:r>
              <a:rPr lang="fr-FR" sz="2400" dirty="0">
                <a:cs typeface="Arial"/>
              </a:rPr>
              <a:t> of cycles&lt;3) due to a volume expansion of 400% </a:t>
            </a:r>
            <a:br>
              <a:rPr lang="fr-FR" sz="2800" dirty="0"/>
            </a:br>
            <a:br>
              <a:rPr lang="fr-FR" sz="2400" dirty="0"/>
            </a:br>
            <a:br>
              <a:rPr lang="fr-FR" sz="2800" dirty="0"/>
            </a:br>
            <a:r>
              <a:rPr lang="fr-FR" sz="2800" dirty="0"/>
              <a:t>	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  <p:pic>
        <p:nvPicPr>
          <p:cNvPr id="3" name="Image 2" descr="Capture d’écran 2013-12-19 à 05.1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591424"/>
            <a:ext cx="5953615" cy="4266576"/>
          </a:xfrm>
          <a:prstGeom prst="rect">
            <a:avLst/>
          </a:prstGeom>
        </p:spPr>
      </p:pic>
      <p:pic>
        <p:nvPicPr>
          <p:cNvPr id="5" name="Image 4" descr="Capture d’écran 2013-12-19 à 05.14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3614384"/>
            <a:ext cx="3441700" cy="160531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927648" y="346646"/>
            <a:ext cx="7056784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The </a:t>
            </a:r>
            <a:r>
              <a:rPr lang="fr-FR" dirty="0" err="1"/>
              <a:t>problem</a:t>
            </a:r>
            <a:r>
              <a:rPr lang="fr-FR" dirty="0"/>
              <a:t> of volume variations</a:t>
            </a:r>
          </a:p>
        </p:txBody>
      </p:sp>
    </p:spTree>
    <p:extLst>
      <p:ext uri="{BB962C8B-B14F-4D97-AF65-F5344CB8AC3E}">
        <p14:creationId xmlns:p14="http://schemas.microsoft.com/office/powerpoint/2010/main" val="223100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6424" y="379726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FR" sz="2800" dirty="0"/>
              <a:t>Formation of a </a:t>
            </a:r>
            <a:r>
              <a:rPr lang="fr-FR" sz="2800" dirty="0" err="1"/>
              <a:t>solid</a:t>
            </a:r>
            <a:r>
              <a:rPr lang="fr-FR" sz="2800" dirty="0"/>
              <a:t> </a:t>
            </a:r>
            <a:r>
              <a:rPr lang="fr-FR" sz="2800" dirty="0" err="1"/>
              <a:t>electrolyte</a:t>
            </a:r>
            <a:r>
              <a:rPr lang="fr-FR" sz="2800" dirty="0"/>
              <a:t> interphase (SEI)</a:t>
            </a:r>
            <a:br>
              <a:rPr lang="fr-FR" sz="2800" dirty="0"/>
            </a:br>
            <a:br>
              <a:rPr lang="fr-FR" sz="2800" dirty="0"/>
            </a:br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br>
              <a:rPr lang="fr-FR" sz="2800" dirty="0"/>
            </a:br>
            <a:r>
              <a:rPr lang="fr-FR" sz="2800" dirty="0"/>
              <a:t>	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  <p:pic>
        <p:nvPicPr>
          <p:cNvPr id="6" name="Image 5" descr="Capture d’écran 2013-12-17 à 13.21.0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89" y="2844801"/>
            <a:ext cx="6790244" cy="32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3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4786"/>
            <a:ext cx="8229600" cy="1143000"/>
          </a:xfrm>
        </p:spPr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principle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61201" y="4844377"/>
            <a:ext cx="263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Anode (-)</a:t>
            </a:r>
          </a:p>
          <a:p>
            <a:r>
              <a:rPr lang="fr-FR" dirty="0"/>
              <a:t>M1</a:t>
            </a:r>
            <a:r>
              <a:rPr lang="fr-FR" baseline="-25000" dirty="0"/>
              <a:t>(s)</a:t>
            </a:r>
            <a:r>
              <a:rPr lang="fr-FR" dirty="0"/>
              <a:t> → M1</a:t>
            </a:r>
            <a:r>
              <a:rPr lang="fr-FR" baseline="30000" dirty="0"/>
              <a:t>n+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</a:t>
            </a:r>
            <a:r>
              <a:rPr lang="fr-FR" dirty="0"/>
              <a:t> + ne</a:t>
            </a:r>
            <a:r>
              <a:rPr lang="fr-FR" baseline="30000" dirty="0"/>
              <a:t>-</a:t>
            </a:r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4789" y="4844440"/>
            <a:ext cx="218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Cathode (+)</a:t>
            </a:r>
          </a:p>
          <a:p>
            <a:r>
              <a:rPr lang="fr-FR" dirty="0"/>
              <a:t>M2</a:t>
            </a:r>
            <a:r>
              <a:rPr lang="fr-FR" baseline="30000" dirty="0"/>
              <a:t>n+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</a:t>
            </a:r>
            <a:r>
              <a:rPr lang="fr-FR" dirty="0"/>
              <a:t> + ne</a:t>
            </a:r>
            <a:r>
              <a:rPr lang="fr-FR" baseline="30000" dirty="0"/>
              <a:t>-</a:t>
            </a:r>
            <a:r>
              <a:rPr lang="fr-FR" dirty="0"/>
              <a:t> → M2</a:t>
            </a:r>
            <a:r>
              <a:rPr lang="fr-FR" baseline="-25000" dirty="0"/>
              <a:t>(s)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0576" y="5589759"/>
            <a:ext cx="6354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000000"/>
                </a:solidFill>
                <a:hlinkClick r:id="rId2"/>
              </a:rPr>
              <a:t>When E2&gt;E1      M1(s) + </a:t>
            </a:r>
            <a:r>
              <a:rPr lang="fr-FR" u="sng" dirty="0">
                <a:solidFill>
                  <a:srgbClr val="000000"/>
                </a:solidFill>
              </a:rPr>
              <a:t>M2</a:t>
            </a:r>
            <a:r>
              <a:rPr lang="fr-FR" u="sng" baseline="30000" dirty="0">
                <a:solidFill>
                  <a:srgbClr val="000000"/>
                </a:solidFill>
              </a:rPr>
              <a:t>n</a:t>
            </a:r>
            <a:r>
              <a:rPr lang="fr-FR" u="sng" baseline="30000" dirty="0">
                <a:solidFill>
                  <a:srgbClr val="000000"/>
                </a:solidFill>
                <a:hlinkClick r:id="rId3"/>
              </a:rPr>
              <a:t>+</a:t>
            </a:r>
            <a:r>
              <a:rPr lang="fr-FR" u="sng" dirty="0">
                <a:solidFill>
                  <a:srgbClr val="000000"/>
                </a:solidFill>
                <a:hlinkClick r:id="rId3"/>
              </a:rPr>
              <a:t>(aq) → M1</a:t>
            </a:r>
            <a:r>
              <a:rPr lang="fr-FR" u="sng" baseline="30000" dirty="0">
                <a:solidFill>
                  <a:srgbClr val="000000"/>
                </a:solidFill>
                <a:hlinkClick r:id="rId3"/>
              </a:rPr>
              <a:t>n+</a:t>
            </a:r>
            <a:r>
              <a:rPr lang="fr-FR" u="sng" dirty="0">
                <a:solidFill>
                  <a:srgbClr val="000000"/>
                </a:solidFill>
                <a:hlinkClick r:id="rId3"/>
              </a:rPr>
              <a:t>(aq) + M2(s)</a:t>
            </a:r>
            <a:endParaRPr lang="fr-FR" u="sng" dirty="0">
              <a:solidFill>
                <a:srgbClr val="000000"/>
              </a:solidFill>
            </a:endParaRPr>
          </a:p>
          <a:p>
            <a:endParaRPr lang="fr-FR" u="sng" dirty="0">
              <a:solidFill>
                <a:srgbClr val="000000"/>
              </a:solidFill>
            </a:endParaRPr>
          </a:p>
          <a:p>
            <a:r>
              <a:rPr lang="fr-FR" u="sng" dirty="0" err="1">
                <a:solidFill>
                  <a:srgbClr val="000000"/>
                </a:solidFill>
              </a:rPr>
              <a:t>Electromotive</a:t>
            </a:r>
            <a:r>
              <a:rPr lang="fr-FR" u="sng" dirty="0">
                <a:solidFill>
                  <a:srgbClr val="000000"/>
                </a:solidFill>
              </a:rPr>
              <a:t> force = E2-E1</a:t>
            </a:r>
          </a:p>
        </p:txBody>
      </p:sp>
      <p:pic>
        <p:nvPicPr>
          <p:cNvPr id="9" name="Image 8" descr="Capture d’écran 2014-09-22 à 08.1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01" y="1167786"/>
            <a:ext cx="4911770" cy="36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178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the Daniell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involving</a:t>
            </a:r>
            <a:r>
              <a:rPr lang="fr-FR" dirty="0"/>
              <a:t> the redox couples:</a:t>
            </a:r>
          </a:p>
          <a:p>
            <a:pPr marL="0" indent="0">
              <a:buNone/>
            </a:pPr>
            <a:r>
              <a:rPr lang="fr-FR" dirty="0"/>
              <a:t>Cu</a:t>
            </a:r>
            <a:r>
              <a:rPr lang="fr-FR" baseline="30000" dirty="0"/>
              <a:t>2+</a:t>
            </a:r>
            <a:r>
              <a:rPr lang="fr-FR" dirty="0"/>
              <a:t>/Cu (E° = 0.34 V/SHE) and Zn</a:t>
            </a:r>
            <a:r>
              <a:rPr lang="fr-FR" baseline="30000" dirty="0"/>
              <a:t>2+</a:t>
            </a:r>
            <a:r>
              <a:rPr lang="fr-FR" dirty="0"/>
              <a:t>/Zn (E° = - 0.76 V/SHE)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 Zn </a:t>
            </a:r>
            <a:r>
              <a:rPr lang="fr-FR" dirty="0">
                <a:sym typeface="Symbol"/>
              </a:rPr>
              <a:t></a:t>
            </a:r>
            <a:r>
              <a:rPr lang="fr-FR" dirty="0"/>
              <a:t> ZnSO</a:t>
            </a:r>
            <a:r>
              <a:rPr lang="fr-FR" baseline="-25000" dirty="0"/>
              <a:t>4</a:t>
            </a:r>
            <a:r>
              <a:rPr lang="fr-FR" dirty="0"/>
              <a:t> </a:t>
            </a:r>
            <a:r>
              <a:rPr lang="fr-FR" dirty="0">
                <a:sym typeface="Symbol"/>
              </a:rPr>
              <a:t></a:t>
            </a:r>
            <a:r>
              <a:rPr lang="fr-FR" dirty="0"/>
              <a:t> CuSO</a:t>
            </a:r>
            <a:r>
              <a:rPr lang="fr-FR" baseline="-25000" dirty="0"/>
              <a:t>4</a:t>
            </a:r>
            <a:r>
              <a:rPr lang="fr-FR" dirty="0"/>
              <a:t> </a:t>
            </a:r>
            <a:r>
              <a:rPr lang="fr-FR" dirty="0">
                <a:sym typeface="Symbol"/>
              </a:rPr>
              <a:t></a:t>
            </a:r>
            <a:r>
              <a:rPr lang="fr-FR" dirty="0"/>
              <a:t>Cu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dirty="0"/>
              <a:t>1.	</a:t>
            </a:r>
            <a:r>
              <a:rPr lang="fr-FR" dirty="0" err="1"/>
              <a:t>Establish</a:t>
            </a:r>
            <a:r>
              <a:rPr lang="fr-FR" dirty="0"/>
              <a:t> the </a:t>
            </a:r>
            <a:r>
              <a:rPr lang="fr-FR" dirty="0" err="1"/>
              <a:t>half</a:t>
            </a:r>
            <a:r>
              <a:rPr lang="fr-FR" dirty="0"/>
              <a:t> </a:t>
            </a:r>
            <a:r>
              <a:rPr lang="fr-FR" dirty="0" err="1"/>
              <a:t>equations</a:t>
            </a:r>
            <a:r>
              <a:rPr lang="fr-FR" dirty="0"/>
              <a:t> and the </a:t>
            </a:r>
            <a:r>
              <a:rPr lang="fr-FR" dirty="0" err="1"/>
              <a:t>resulting</a:t>
            </a:r>
            <a:r>
              <a:rPr lang="fr-FR" dirty="0"/>
              <a:t> </a:t>
            </a:r>
            <a:r>
              <a:rPr lang="fr-FR" dirty="0" err="1"/>
              <a:t>electrochemical</a:t>
            </a:r>
            <a:r>
              <a:rPr lang="fr-FR" dirty="0"/>
              <a:t> 		</a:t>
            </a:r>
            <a:r>
              <a:rPr lang="fr-FR" dirty="0" err="1"/>
              <a:t>reaction</a:t>
            </a:r>
            <a:endParaRPr lang="fr-FR" dirty="0"/>
          </a:p>
          <a:p>
            <a:r>
              <a:rPr lang="fr-FR" dirty="0"/>
              <a:t>2.	</a:t>
            </a:r>
            <a:r>
              <a:rPr lang="fr-FR" dirty="0" err="1"/>
              <a:t>Draw</a:t>
            </a:r>
            <a:r>
              <a:rPr lang="fr-FR" dirty="0"/>
              <a:t> the Daniell </a:t>
            </a:r>
            <a:r>
              <a:rPr lang="fr-FR" dirty="0" err="1"/>
              <a:t>cell</a:t>
            </a:r>
            <a:r>
              <a:rPr lang="fr-FR" dirty="0"/>
              <a:t> and </a:t>
            </a:r>
            <a:r>
              <a:rPr lang="fr-FR" dirty="0" err="1"/>
              <a:t>specify</a:t>
            </a:r>
            <a:r>
              <a:rPr lang="fr-FR" dirty="0"/>
              <a:t> the </a:t>
            </a:r>
            <a:r>
              <a:rPr lang="fr-FR" dirty="0" err="1"/>
              <a:t>polarity</a:t>
            </a:r>
            <a:r>
              <a:rPr lang="fr-FR" dirty="0"/>
              <a:t> of the respective 		</a:t>
            </a:r>
            <a:r>
              <a:rPr lang="fr-FR" dirty="0" err="1"/>
              <a:t>electrodes</a:t>
            </a:r>
            <a:r>
              <a:rPr lang="fr-FR" dirty="0"/>
              <a:t> (</a:t>
            </a:r>
            <a:r>
              <a:rPr lang="fr-FR" dirty="0" err="1"/>
              <a:t>justify</a:t>
            </a:r>
            <a:r>
              <a:rPr lang="fr-FR" dirty="0"/>
              <a:t>)</a:t>
            </a:r>
          </a:p>
          <a:p>
            <a:r>
              <a:rPr lang="fr-FR" dirty="0"/>
              <a:t>3.	</a:t>
            </a:r>
            <a:r>
              <a:rPr lang="fr-FR" dirty="0" err="1"/>
              <a:t>Calculate</a:t>
            </a:r>
            <a:r>
              <a:rPr lang="fr-FR" dirty="0"/>
              <a:t> the </a:t>
            </a:r>
            <a:r>
              <a:rPr lang="fr-FR" dirty="0" err="1"/>
              <a:t>equilibrium</a:t>
            </a:r>
            <a:r>
              <a:rPr lang="fr-FR" dirty="0"/>
              <a:t> constant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electrochemical</a:t>
            </a:r>
            <a:r>
              <a:rPr lang="fr-FR" dirty="0"/>
              <a:t> </a:t>
            </a:r>
            <a:r>
              <a:rPr lang="fr-FR" dirty="0" err="1"/>
              <a:t>cell</a:t>
            </a:r>
            <a:endParaRPr lang="fr-FR" dirty="0"/>
          </a:p>
          <a:p>
            <a:r>
              <a:rPr lang="fr-FR" dirty="0"/>
              <a:t>4.	</a:t>
            </a:r>
            <a:r>
              <a:rPr lang="fr-FR" dirty="0" err="1"/>
              <a:t>Calculate</a:t>
            </a:r>
            <a:r>
              <a:rPr lang="fr-FR" dirty="0"/>
              <a:t> the </a:t>
            </a:r>
            <a:r>
              <a:rPr lang="fr-FR" dirty="0" err="1"/>
              <a:t>e.m.f</a:t>
            </a:r>
            <a:r>
              <a:rPr lang="fr-FR" dirty="0"/>
              <a:t>.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>
                <a:sym typeface="Symbol"/>
              </a:rPr>
              <a:t></a:t>
            </a:r>
            <a:r>
              <a:rPr lang="fr-FR" dirty="0"/>
              <a:t>CuSO</a:t>
            </a:r>
            <a:r>
              <a:rPr lang="fr-FR" baseline="-25000" dirty="0"/>
              <a:t>4</a:t>
            </a:r>
            <a:r>
              <a:rPr lang="fr-FR" dirty="0">
                <a:sym typeface="Symbol"/>
              </a:rPr>
              <a:t></a:t>
            </a:r>
            <a:r>
              <a:rPr lang="fr-FR" dirty="0"/>
              <a:t> = 10</a:t>
            </a:r>
            <a:r>
              <a:rPr lang="fr-FR" baseline="30000" dirty="0"/>
              <a:t>-2</a:t>
            </a:r>
            <a:r>
              <a:rPr lang="fr-FR" dirty="0"/>
              <a:t> M and </a:t>
            </a:r>
            <a:r>
              <a:rPr lang="fr-FR" dirty="0">
                <a:sym typeface="Symbol"/>
              </a:rPr>
              <a:t></a:t>
            </a:r>
            <a:r>
              <a:rPr lang="fr-FR" dirty="0"/>
              <a:t>ZnSO</a:t>
            </a:r>
            <a:r>
              <a:rPr lang="fr-FR" baseline="-25000" dirty="0"/>
              <a:t>4</a:t>
            </a:r>
            <a:r>
              <a:rPr lang="fr-FR" dirty="0">
                <a:sym typeface="Symbol"/>
              </a:rPr>
              <a:t></a:t>
            </a:r>
            <a:r>
              <a:rPr lang="fr-FR" dirty="0"/>
              <a:t> = 10</a:t>
            </a:r>
            <a:r>
              <a:rPr lang="fr-FR" baseline="30000" dirty="0"/>
              <a:t>-1</a:t>
            </a:r>
            <a:r>
              <a:rPr lang="fr-FR" dirty="0"/>
              <a:t> 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65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33536"/>
            <a:ext cx="8229600" cy="1143000"/>
          </a:xfrm>
        </p:spPr>
        <p:txBody>
          <a:bodyPr/>
          <a:lstStyle/>
          <a:p>
            <a:r>
              <a:rPr lang="fr-FR" dirty="0" err="1"/>
              <a:t>Principle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17997"/>
            <a:ext cx="8229600" cy="4525963"/>
          </a:xfrm>
        </p:spPr>
        <p:txBody>
          <a:bodyPr>
            <a:noAutofit/>
          </a:bodyPr>
          <a:lstStyle/>
          <a:p>
            <a:r>
              <a:rPr lang="fr-FR" sz="1800" dirty="0" err="1"/>
              <a:t>Convert</a:t>
            </a:r>
            <a:r>
              <a:rPr lang="fr-FR" sz="1800" dirty="0"/>
              <a:t> </a:t>
            </a:r>
            <a:r>
              <a:rPr lang="fr-FR" sz="1800" dirty="0" err="1"/>
              <a:t>chemical</a:t>
            </a:r>
            <a:r>
              <a:rPr lang="fr-FR" sz="1800" dirty="0"/>
              <a:t> </a:t>
            </a:r>
            <a:r>
              <a:rPr lang="fr-FR" sz="1800" dirty="0" err="1"/>
              <a:t>energy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</a:t>
            </a:r>
            <a:r>
              <a:rPr lang="fr-FR" sz="1800" dirty="0" err="1"/>
              <a:t>electrical</a:t>
            </a:r>
            <a:r>
              <a:rPr lang="fr-FR" sz="1800" dirty="0"/>
              <a:t> </a:t>
            </a:r>
            <a:r>
              <a:rPr lang="fr-FR" sz="1800" dirty="0" err="1"/>
              <a:t>energy</a:t>
            </a:r>
            <a:endParaRPr lang="fr-FR" sz="1800" dirty="0"/>
          </a:p>
          <a:p>
            <a:r>
              <a:rPr lang="fr-FR" sz="1800" dirty="0" err="1"/>
              <a:t>Based</a:t>
            </a:r>
            <a:r>
              <a:rPr lang="fr-FR" sz="1800" dirty="0"/>
              <a:t> on the </a:t>
            </a:r>
            <a:r>
              <a:rPr lang="fr-FR" sz="1800" dirty="0" err="1"/>
              <a:t>reversible</a:t>
            </a:r>
            <a:r>
              <a:rPr lang="fr-FR" sz="1800" dirty="0"/>
              <a:t> </a:t>
            </a:r>
            <a:r>
              <a:rPr lang="fr-FR" sz="1800" dirty="0" err="1"/>
              <a:t>electrochemical</a:t>
            </a:r>
            <a:r>
              <a:rPr lang="fr-FR" sz="1800" dirty="0"/>
              <a:t> </a:t>
            </a:r>
            <a:r>
              <a:rPr lang="fr-FR" sz="1800" dirty="0" err="1"/>
              <a:t>reaction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>
                <a:solidFill>
                  <a:schemeClr val="accent6"/>
                </a:solidFill>
              </a:rPr>
              <a:t>A (</a:t>
            </a:r>
            <a:r>
              <a:rPr lang="fr-FR" sz="1800" dirty="0" err="1">
                <a:solidFill>
                  <a:schemeClr val="accent6"/>
                </a:solidFill>
              </a:rPr>
              <a:t>low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energy</a:t>
            </a:r>
            <a:r>
              <a:rPr lang="fr-FR" sz="1800" dirty="0">
                <a:solidFill>
                  <a:schemeClr val="accent6"/>
                </a:solidFill>
              </a:rPr>
              <a:t>) = B (</a:t>
            </a:r>
            <a:r>
              <a:rPr lang="fr-FR" sz="1800" dirty="0" err="1">
                <a:solidFill>
                  <a:schemeClr val="accent6"/>
                </a:solidFill>
              </a:rPr>
              <a:t>high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energy</a:t>
            </a:r>
            <a:r>
              <a:rPr lang="fr-FR" sz="18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charset="2"/>
              <a:buChar char="ü"/>
            </a:pPr>
            <a:r>
              <a:rPr lang="fr-FR" sz="1800" dirty="0"/>
              <a:t> Charge :     A leads to B (non </a:t>
            </a:r>
            <a:r>
              <a:rPr lang="fr-FR" sz="1800" dirty="0" err="1"/>
              <a:t>spontaneous</a:t>
            </a:r>
            <a:r>
              <a:rPr lang="fr-FR" sz="1800" dirty="0"/>
              <a:t>)</a:t>
            </a:r>
          </a:p>
          <a:p>
            <a:pPr>
              <a:buFont typeface="Wingdings" charset="2"/>
              <a:buChar char="ü"/>
            </a:pPr>
            <a:r>
              <a:rPr lang="fr-FR" sz="1800" dirty="0" err="1"/>
              <a:t>Discharge</a:t>
            </a:r>
            <a:r>
              <a:rPr lang="fr-FR" sz="1800" dirty="0"/>
              <a:t> : B leads to A (</a:t>
            </a:r>
            <a:r>
              <a:rPr lang="fr-FR" sz="1800" dirty="0" err="1"/>
              <a:t>spontanenous</a:t>
            </a:r>
            <a:r>
              <a:rPr lang="fr-FR" sz="1800" dirty="0"/>
              <a:t>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Batteries are </a:t>
            </a:r>
            <a:r>
              <a:rPr lang="fr-FR" sz="1800" dirty="0" err="1"/>
              <a:t>classified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</a:t>
            </a:r>
            <a:r>
              <a:rPr lang="fr-FR" sz="1800" dirty="0" err="1"/>
              <a:t>primary</a:t>
            </a:r>
            <a:r>
              <a:rPr lang="fr-FR" sz="1800" dirty="0"/>
              <a:t> and </a:t>
            </a:r>
            <a:r>
              <a:rPr lang="fr-FR" sz="1800" dirty="0" err="1"/>
              <a:t>secondary</a:t>
            </a:r>
            <a:r>
              <a:rPr lang="fr-FR" sz="1800" dirty="0"/>
              <a:t> </a:t>
            </a:r>
            <a:r>
              <a:rPr lang="fr-FR" sz="1800" dirty="0" err="1"/>
              <a:t>forms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i="1" dirty="0" err="1">
                <a:solidFill>
                  <a:schemeClr val="accent6"/>
                </a:solidFill>
              </a:rPr>
              <a:t>Primary</a:t>
            </a:r>
            <a:r>
              <a:rPr lang="fr-FR" sz="1800" dirty="0">
                <a:solidFill>
                  <a:schemeClr val="accent6"/>
                </a:solidFill>
              </a:rPr>
              <a:t> batteries </a:t>
            </a:r>
            <a:r>
              <a:rPr lang="fr-FR" sz="1800" dirty="0" err="1"/>
              <a:t>irreversibly</a:t>
            </a:r>
            <a:r>
              <a:rPr lang="fr-FR" sz="1800" dirty="0"/>
              <a:t> </a:t>
            </a:r>
            <a:r>
              <a:rPr lang="fr-FR" sz="1800" dirty="0" err="1"/>
              <a:t>transform</a:t>
            </a:r>
            <a:r>
              <a:rPr lang="fr-FR" sz="1800" dirty="0"/>
              <a:t> </a:t>
            </a:r>
            <a:r>
              <a:rPr lang="fr-FR" sz="1800" dirty="0" err="1"/>
              <a:t>chemical</a:t>
            </a:r>
            <a:r>
              <a:rPr lang="fr-FR" sz="1800" dirty="0"/>
              <a:t> </a:t>
            </a:r>
            <a:r>
              <a:rPr lang="fr-FR" sz="1800" dirty="0" err="1"/>
              <a:t>energy</a:t>
            </a:r>
            <a:r>
              <a:rPr lang="fr-FR" sz="1800" dirty="0"/>
              <a:t> to </a:t>
            </a:r>
            <a:r>
              <a:rPr lang="fr-FR" sz="1800" dirty="0" err="1"/>
              <a:t>electrical</a:t>
            </a:r>
            <a:r>
              <a:rPr lang="fr-FR" sz="1800" dirty="0"/>
              <a:t> </a:t>
            </a:r>
            <a:r>
              <a:rPr lang="fr-FR" sz="1800" dirty="0" err="1"/>
              <a:t>energy</a:t>
            </a:r>
            <a:r>
              <a:rPr lang="fr-FR" sz="1800" dirty="0"/>
              <a:t>. </a:t>
            </a:r>
            <a:r>
              <a:rPr lang="fr-FR" sz="1800" dirty="0" err="1"/>
              <a:t>When</a:t>
            </a:r>
            <a:r>
              <a:rPr lang="fr-FR" sz="1800" dirty="0"/>
              <a:t> the </a:t>
            </a:r>
            <a:r>
              <a:rPr lang="fr-FR" sz="1800" dirty="0" err="1"/>
              <a:t>supply</a:t>
            </a:r>
            <a:r>
              <a:rPr lang="fr-FR" sz="1800" dirty="0"/>
              <a:t> of </a:t>
            </a:r>
            <a:r>
              <a:rPr lang="fr-FR" sz="1800" dirty="0" err="1"/>
              <a:t>reactants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exhausted</a:t>
            </a:r>
            <a:r>
              <a:rPr lang="fr-FR" sz="1800" dirty="0"/>
              <a:t>, </a:t>
            </a:r>
            <a:r>
              <a:rPr lang="fr-FR" sz="1800" dirty="0" err="1"/>
              <a:t>energy</a:t>
            </a:r>
            <a:r>
              <a:rPr lang="fr-FR" sz="1800" dirty="0"/>
              <a:t> </a:t>
            </a:r>
            <a:r>
              <a:rPr lang="fr-FR" sz="1800" dirty="0" err="1"/>
              <a:t>cannot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readily</a:t>
            </a:r>
            <a:r>
              <a:rPr lang="fr-FR" sz="1800" dirty="0"/>
              <a:t> </a:t>
            </a:r>
            <a:r>
              <a:rPr lang="fr-FR" sz="1800" dirty="0" err="1"/>
              <a:t>restored</a:t>
            </a:r>
            <a:r>
              <a:rPr lang="fr-FR" sz="1800" dirty="0"/>
              <a:t> to the </a:t>
            </a:r>
            <a:r>
              <a:rPr lang="fr-FR" sz="1800" dirty="0" err="1"/>
              <a:t>battery</a:t>
            </a:r>
            <a:endParaRPr lang="fr-FR" sz="1800" dirty="0"/>
          </a:p>
          <a:p>
            <a:endParaRPr lang="fr-FR" sz="1800" dirty="0"/>
          </a:p>
          <a:p>
            <a:r>
              <a:rPr lang="fr-FR" sz="1800" i="1" dirty="0" err="1">
                <a:solidFill>
                  <a:srgbClr val="F79646"/>
                </a:solidFill>
              </a:rPr>
              <a:t>Secondary</a:t>
            </a:r>
            <a:r>
              <a:rPr lang="fr-FR" sz="1800" dirty="0">
                <a:solidFill>
                  <a:srgbClr val="F79646"/>
                </a:solidFill>
              </a:rPr>
              <a:t> batteries </a:t>
            </a:r>
            <a:r>
              <a:rPr lang="fr-FR" sz="1800" dirty="0" err="1"/>
              <a:t>can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recharged</a:t>
            </a:r>
            <a:r>
              <a:rPr lang="fr-FR" sz="1800" dirty="0"/>
              <a:t>;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, </a:t>
            </a:r>
            <a:r>
              <a:rPr lang="fr-FR" sz="1800" dirty="0" err="1"/>
              <a:t>they</a:t>
            </a:r>
            <a:r>
              <a:rPr lang="fr-FR" sz="1800" dirty="0"/>
              <a:t> </a:t>
            </a:r>
            <a:r>
              <a:rPr lang="fr-FR" sz="1800" dirty="0" err="1"/>
              <a:t>can</a:t>
            </a:r>
            <a:r>
              <a:rPr lang="fr-FR" sz="1800" dirty="0"/>
              <a:t> have </a:t>
            </a:r>
            <a:r>
              <a:rPr lang="fr-FR" sz="1800" dirty="0" err="1"/>
              <a:t>their</a:t>
            </a:r>
            <a:r>
              <a:rPr lang="fr-FR" sz="1800" dirty="0"/>
              <a:t> </a:t>
            </a:r>
            <a:r>
              <a:rPr lang="fr-FR" sz="1800" dirty="0" err="1"/>
              <a:t>chemical</a:t>
            </a:r>
            <a:r>
              <a:rPr lang="fr-FR" sz="1800" dirty="0"/>
              <a:t> </a:t>
            </a:r>
            <a:r>
              <a:rPr lang="fr-FR" sz="1800" dirty="0" err="1"/>
              <a:t>reactions</a:t>
            </a:r>
            <a:r>
              <a:rPr lang="fr-FR" sz="1800" dirty="0"/>
              <a:t> </a:t>
            </a:r>
            <a:r>
              <a:rPr lang="fr-FR" sz="1800" dirty="0" err="1"/>
              <a:t>reversed</a:t>
            </a:r>
            <a:r>
              <a:rPr lang="fr-FR" sz="1800" dirty="0"/>
              <a:t> by </a:t>
            </a:r>
            <a:r>
              <a:rPr lang="fr-FR" sz="1800" dirty="0" err="1"/>
              <a:t>supplying</a:t>
            </a:r>
            <a:r>
              <a:rPr lang="fr-FR" sz="1800" dirty="0"/>
              <a:t> </a:t>
            </a:r>
            <a:r>
              <a:rPr lang="fr-FR" sz="1800" dirty="0" err="1"/>
              <a:t>electrical</a:t>
            </a:r>
            <a:r>
              <a:rPr lang="fr-FR" sz="1800" dirty="0"/>
              <a:t> </a:t>
            </a:r>
            <a:r>
              <a:rPr lang="fr-FR" sz="1800" dirty="0" err="1"/>
              <a:t>energy</a:t>
            </a:r>
            <a:r>
              <a:rPr lang="fr-FR" sz="1800" dirty="0"/>
              <a:t> to the </a:t>
            </a:r>
            <a:r>
              <a:rPr lang="fr-FR" sz="1800" dirty="0" err="1"/>
              <a:t>cell</a:t>
            </a:r>
            <a:r>
              <a:rPr lang="fr-FR" sz="1800" dirty="0"/>
              <a:t>, </a:t>
            </a:r>
            <a:r>
              <a:rPr lang="fr-FR" sz="1800" dirty="0" err="1"/>
              <a:t>approximately</a:t>
            </a:r>
            <a:r>
              <a:rPr lang="fr-FR" sz="1800" dirty="0"/>
              <a:t> </a:t>
            </a:r>
            <a:r>
              <a:rPr lang="fr-FR" sz="1800" dirty="0" err="1"/>
              <a:t>restoring</a:t>
            </a:r>
            <a:r>
              <a:rPr lang="fr-FR" sz="1800" dirty="0"/>
              <a:t> </a:t>
            </a:r>
            <a:r>
              <a:rPr lang="fr-FR" sz="1800" dirty="0" err="1"/>
              <a:t>their</a:t>
            </a:r>
            <a:r>
              <a:rPr lang="fr-FR" sz="1800" dirty="0"/>
              <a:t> original composition.</a:t>
            </a:r>
          </a:p>
        </p:txBody>
      </p:sp>
    </p:spTree>
    <p:extLst>
      <p:ext uri="{BB962C8B-B14F-4D97-AF65-F5344CB8AC3E}">
        <p14:creationId xmlns:p14="http://schemas.microsoft.com/office/powerpoint/2010/main" val="362232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To </a:t>
            </a:r>
            <a:r>
              <a:rPr lang="fr-FR" dirty="0" err="1"/>
              <a:t>determine</a:t>
            </a:r>
            <a:r>
              <a:rPr lang="fr-FR" dirty="0"/>
              <a:t> the performance of a batterie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94269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The ratio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stored</a:t>
            </a:r>
            <a:r>
              <a:rPr lang="fr-FR" dirty="0"/>
              <a:t> and </a:t>
            </a:r>
            <a:r>
              <a:rPr lang="fr-FR" dirty="0" err="1"/>
              <a:t>weight</a:t>
            </a:r>
            <a:endParaRPr lang="fr-FR" dirty="0"/>
          </a:p>
          <a:p>
            <a:r>
              <a:rPr lang="fr-FR" dirty="0"/>
              <a:t>The ratio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stored</a:t>
            </a:r>
            <a:r>
              <a:rPr lang="fr-FR" dirty="0"/>
              <a:t> and volume</a:t>
            </a:r>
          </a:p>
          <a:p>
            <a:r>
              <a:rPr lang="fr-FR" dirty="0"/>
              <a:t>The </a:t>
            </a:r>
            <a:r>
              <a:rPr lang="fr-FR" dirty="0" err="1"/>
              <a:t>number</a:t>
            </a:r>
            <a:r>
              <a:rPr lang="fr-FR" dirty="0"/>
              <a:t> of cycles</a:t>
            </a:r>
          </a:p>
          <a:p>
            <a:r>
              <a:rPr lang="fr-FR" dirty="0"/>
              <a:t>The self-</a:t>
            </a:r>
            <a:r>
              <a:rPr lang="fr-FR" dirty="0" err="1"/>
              <a:t>discharge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security</a:t>
            </a:r>
            <a:r>
              <a:rPr lang="fr-FR" dirty="0"/>
              <a:t> issue</a:t>
            </a:r>
          </a:p>
          <a:p>
            <a:r>
              <a:rPr lang="fr-FR" dirty="0"/>
              <a:t>The </a:t>
            </a:r>
            <a:r>
              <a:rPr lang="fr-FR" dirty="0" err="1"/>
              <a:t>ecological</a:t>
            </a:r>
            <a:r>
              <a:rPr lang="fr-FR" dirty="0"/>
              <a:t> impact</a:t>
            </a:r>
          </a:p>
          <a:p>
            <a:r>
              <a:rPr lang="fr-FR" dirty="0"/>
              <a:t>The </a:t>
            </a:r>
            <a:r>
              <a:rPr lang="fr-FR" dirty="0" err="1"/>
              <a:t>cost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17304" y="332656"/>
            <a:ext cx="5626968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 err="1"/>
              <a:t>Electrochemical</a:t>
            </a:r>
            <a:r>
              <a:rPr lang="fr-FR" dirty="0"/>
              <a:t> </a:t>
            </a:r>
            <a:r>
              <a:rPr lang="fr-FR" dirty="0" err="1"/>
              <a:t>characterization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981200" y="1999382"/>
            <a:ext cx="9196388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Cyclic</a:t>
            </a: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voltammetry</a:t>
            </a: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 (j vs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	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To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determine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 the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oxidation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/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reduction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potentials</a:t>
            </a:r>
            <a:endParaRPr lang="fr-FR" sz="1800" kern="0" dirty="0">
              <a:solidFill>
                <a:srgbClr val="F79646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800" kern="0" dirty="0">
              <a:solidFill>
                <a:srgbClr val="F79646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800" kern="0" dirty="0">
              <a:solidFill>
                <a:srgbClr val="F79646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Chronopotentiometry</a:t>
            </a: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 (V vs </a:t>
            </a: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t</a:t>
            </a: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at</a:t>
            </a: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 j=constant)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	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To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establish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 the charge/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discharge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 profiles (V vs the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capacity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800" dirty="0">
              <a:solidFill>
                <a:srgbClr val="F79646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800" kern="0" dirty="0">
              <a:solidFill>
                <a:srgbClr val="F79646"/>
              </a:solidFill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  <a:defRPr/>
            </a:pP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Electrochemical</a:t>
            </a: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Impedance</a:t>
            </a: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fr-FR" sz="1800" kern="0" dirty="0" err="1">
                <a:solidFill>
                  <a:sysClr val="windowText" lastClr="000000"/>
                </a:solidFill>
                <a:latin typeface="+mj-lt"/>
              </a:rPr>
              <a:t>Spectroscopy</a:t>
            </a:r>
            <a:endParaRPr lang="fr-FR" sz="1800" kern="0" dirty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 kern="0" dirty="0">
                <a:solidFill>
                  <a:sysClr val="windowText" lastClr="000000"/>
                </a:solidFill>
                <a:latin typeface="+mj-lt"/>
              </a:rPr>
              <a:t>	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Electron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transfer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,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ionic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conductivity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, </a:t>
            </a:r>
            <a:r>
              <a:rPr lang="fr-FR" sz="1800" kern="0" dirty="0" err="1">
                <a:solidFill>
                  <a:srgbClr val="F79646"/>
                </a:solidFill>
                <a:latin typeface="+mj-lt"/>
              </a:rPr>
              <a:t>modelling</a:t>
            </a:r>
            <a:r>
              <a:rPr lang="fr-FR" sz="1800" kern="0" dirty="0">
                <a:solidFill>
                  <a:srgbClr val="F79646"/>
                </a:solidFill>
                <a:latin typeface="+mj-lt"/>
              </a:rPr>
              <a:t> of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 kern="0" dirty="0">
                <a:solidFill>
                  <a:srgbClr val="F79646"/>
                </a:solidFill>
                <a:latin typeface="+mj-lt"/>
              </a:rPr>
              <a:t>	interfaces…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8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08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4786"/>
            <a:ext cx="8229600" cy="1143000"/>
          </a:xfrm>
        </p:spPr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principle</a:t>
            </a:r>
            <a:r>
              <a:rPr lang="fr-FR" dirty="0"/>
              <a:t>/ Daniell </a:t>
            </a:r>
            <a:r>
              <a:rPr lang="fr-FR" dirty="0" err="1"/>
              <a:t>cell</a:t>
            </a:r>
            <a:endParaRPr lang="fr-FR" dirty="0"/>
          </a:p>
        </p:txBody>
      </p:sp>
      <p:pic>
        <p:nvPicPr>
          <p:cNvPr id="4" name="Image 3" descr="Capture d’écran 2014-09-22 à 07.34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99" y="1167786"/>
            <a:ext cx="4314668" cy="4376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6752" y="5546170"/>
            <a:ext cx="2061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Zn</a:t>
            </a:r>
            <a:r>
              <a:rPr lang="fr-FR" baseline="-25000" dirty="0"/>
              <a:t>(s)</a:t>
            </a:r>
            <a:r>
              <a:rPr lang="fr-FR" dirty="0"/>
              <a:t> → Zn</a:t>
            </a:r>
            <a:r>
              <a:rPr lang="fr-FR" baseline="30000" dirty="0"/>
              <a:t>2+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</a:t>
            </a:r>
            <a:r>
              <a:rPr lang="fr-FR" dirty="0"/>
              <a:t> + 2e</a:t>
            </a:r>
            <a:r>
              <a:rPr lang="fr-FR" baseline="30000" dirty="0"/>
              <a:t>-</a:t>
            </a:r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07395" y="5546170"/>
            <a:ext cx="204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Cu</a:t>
            </a:r>
            <a:r>
              <a:rPr lang="fr-FR" baseline="30000" dirty="0"/>
              <a:t>2+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</a:t>
            </a:r>
            <a:r>
              <a:rPr lang="fr-FR" dirty="0"/>
              <a:t> + 2e</a:t>
            </a:r>
            <a:r>
              <a:rPr lang="fr-FR" baseline="30000" dirty="0"/>
              <a:t>-</a:t>
            </a:r>
            <a:r>
              <a:rPr lang="fr-FR" dirty="0"/>
              <a:t> → Cu</a:t>
            </a:r>
            <a:r>
              <a:rPr lang="fr-FR" baseline="-25000" dirty="0"/>
              <a:t>(s)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2895" y="6055205"/>
            <a:ext cx="339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hlinkClick r:id="rId3"/>
              </a:rPr>
              <a:t>Zn(s) + </a:t>
            </a:r>
            <a:r>
              <a:rPr lang="fr-FR" u="sng" dirty="0">
                <a:hlinkClick r:id="rId4"/>
              </a:rPr>
              <a:t>Cu</a:t>
            </a:r>
            <a:r>
              <a:rPr lang="fr-FR" u="sng" baseline="30000" dirty="0">
                <a:hlinkClick r:id="rId4"/>
              </a:rPr>
              <a:t>2+</a:t>
            </a:r>
            <a:r>
              <a:rPr lang="fr-FR" u="sng" dirty="0">
                <a:hlinkClick r:id="rId4"/>
              </a:rPr>
              <a:t>(aq) → Zn</a:t>
            </a:r>
            <a:r>
              <a:rPr lang="fr-FR" u="sng" baseline="30000" dirty="0">
                <a:hlinkClick r:id="rId4"/>
              </a:rPr>
              <a:t>2+</a:t>
            </a:r>
            <a:r>
              <a:rPr lang="fr-FR" u="sng" dirty="0">
                <a:hlinkClick r:id="rId4"/>
              </a:rPr>
              <a:t>(aq) + Cu(s)</a:t>
            </a:r>
            <a:endParaRPr lang="fr-FR" u="sng" dirty="0"/>
          </a:p>
        </p:txBody>
      </p:sp>
      <p:sp>
        <p:nvSpPr>
          <p:cNvPr id="8" name="Rectangle 7"/>
          <p:cNvSpPr/>
          <p:nvPr/>
        </p:nvSpPr>
        <p:spPr>
          <a:xfrm>
            <a:off x="4320818" y="6420756"/>
            <a:ext cx="261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Open-circuit voltage 1.1 V</a:t>
            </a:r>
          </a:p>
        </p:txBody>
      </p:sp>
    </p:spTree>
    <p:extLst>
      <p:ext uri="{BB962C8B-B14F-4D97-AF65-F5344CB8AC3E}">
        <p14:creationId xmlns:p14="http://schemas.microsoft.com/office/powerpoint/2010/main" val="2588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17304" y="332656"/>
            <a:ext cx="5626968" cy="778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 err="1"/>
              <a:t>Characteristics</a:t>
            </a:r>
            <a:r>
              <a:rPr lang="fr-FR" dirty="0"/>
              <a:t> of batteries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991544" y="148478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potential</a:t>
            </a:r>
            <a:r>
              <a:rPr lang="fr-FR" sz="1600" kern="0" dirty="0">
                <a:latin typeface="+mj-lt"/>
              </a:rPr>
              <a:t>: U (V). In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general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1 to  few 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	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It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can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be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increased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by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assembling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cells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in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series</a:t>
            </a:r>
            <a:endParaRPr lang="fr-FR" sz="1600" kern="0" dirty="0">
              <a:solidFill>
                <a:srgbClr val="FF8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600" kern="0" dirty="0">
              <a:solidFill>
                <a:srgbClr val="FF8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current</a:t>
            </a:r>
            <a:r>
              <a:rPr lang="fr-FR" sz="1600" kern="0" dirty="0">
                <a:latin typeface="+mj-lt"/>
              </a:rPr>
              <a:t>: i (A) or j(A/surface area).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	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It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can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be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increased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by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assembling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cells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in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parralel</a:t>
            </a:r>
            <a:endParaRPr lang="fr-FR" sz="1600" kern="0" dirty="0">
              <a:solidFill>
                <a:srgbClr val="FF8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600" kern="0" dirty="0">
              <a:solidFill>
                <a:srgbClr val="FF66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capacity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(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mAh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or 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	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Gravimetric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capacity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(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mAh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/g)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rgbClr val="FF8000"/>
                </a:solidFill>
                <a:latin typeface="+mj-lt"/>
              </a:rPr>
              <a:t>	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Volumetric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capacity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(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mAh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/cm</a:t>
            </a:r>
            <a:r>
              <a:rPr lang="fr-FR" sz="1600" kern="0" baseline="30000" dirty="0">
                <a:solidFill>
                  <a:srgbClr val="FF8000"/>
                </a:solidFill>
                <a:latin typeface="+mj-lt"/>
              </a:rPr>
              <a:t>3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rgbClr val="FF8000"/>
                </a:solidFill>
                <a:latin typeface="+mj-lt"/>
              </a:rPr>
              <a:t>	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Areal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capacity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(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mAh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/cm</a:t>
            </a:r>
            <a:r>
              <a:rPr lang="fr-FR" sz="1600" kern="0" baseline="30000" dirty="0">
                <a:solidFill>
                  <a:srgbClr val="FF8000"/>
                </a:solidFill>
                <a:latin typeface="+mj-lt"/>
              </a:rPr>
              <a:t>2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) for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microbatteries</a:t>
            </a:r>
            <a:endParaRPr lang="fr-FR" sz="1600" kern="0" dirty="0">
              <a:solidFill>
                <a:srgbClr val="FF8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600" kern="0" dirty="0">
              <a:solidFill>
                <a:srgbClr val="FF66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energy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density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(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mWh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or J)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	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E=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Capacity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X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Average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operating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potential</a:t>
            </a:r>
            <a:endParaRPr lang="fr-FR" sz="1600" kern="0" dirty="0">
              <a:solidFill>
                <a:srgbClr val="FF8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600" kern="0" dirty="0">
              <a:solidFill>
                <a:srgbClr val="FF66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The power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density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(mW)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rgbClr val="FF8000"/>
                </a:solidFill>
                <a:latin typeface="+mj-lt"/>
              </a:rPr>
              <a:t>	E=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Capacity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X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Average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operating 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potential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/</a:t>
            </a:r>
            <a:r>
              <a:rPr lang="fr-FR" sz="1600" kern="0" dirty="0" err="1">
                <a:solidFill>
                  <a:srgbClr val="FF8000"/>
                </a:solidFill>
                <a:latin typeface="+mj-lt"/>
              </a:rPr>
              <a:t>Discharge</a:t>
            </a:r>
            <a:r>
              <a:rPr lang="fr-FR" sz="1600" kern="0" dirty="0">
                <a:solidFill>
                  <a:srgbClr val="FF8000"/>
                </a:solidFill>
                <a:latin typeface="+mj-lt"/>
              </a:rPr>
              <a:t> time</a:t>
            </a:r>
            <a:endParaRPr lang="fr-FR" sz="1600" kern="0" dirty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600" kern="0" dirty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internal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impedance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 (</a:t>
            </a:r>
            <a:r>
              <a:rPr lang="fr-FR" sz="1600" kern="0" dirty="0" err="1">
                <a:solidFill>
                  <a:sysClr val="windowText" lastClr="000000"/>
                </a:solidFill>
                <a:latin typeface="+mj-lt"/>
              </a:rPr>
              <a:t>Ω</a:t>
            </a:r>
            <a:r>
              <a:rPr lang="fr-FR" sz="1600" kern="0" dirty="0">
                <a:solidFill>
                  <a:sysClr val="windowText" lastClr="000000"/>
                </a:solidFill>
                <a:latin typeface="+mj-lt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6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1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Li-ion batteries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Principle</a:t>
            </a:r>
            <a:r>
              <a:rPr lang="fr-FR" dirty="0"/>
              <a:t>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89244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Tasks for the Olympiad 2023</Template>
  <TotalTime>1034</TotalTime>
  <Words>902</Words>
  <Application>Microsoft Office PowerPoint</Application>
  <PresentationFormat>Широкоэкранный</PresentationFormat>
  <Paragraphs>121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Bold</vt:lpstr>
      <vt:lpstr>Calibri</vt:lpstr>
      <vt:lpstr>Calibri Light</vt:lpstr>
      <vt:lpstr>Wingdings</vt:lpstr>
      <vt:lpstr>Тема Office</vt:lpstr>
      <vt:lpstr>Characteristics of the batteries</vt:lpstr>
      <vt:lpstr>General principle</vt:lpstr>
      <vt:lpstr>Exercice</vt:lpstr>
      <vt:lpstr>Principle</vt:lpstr>
      <vt:lpstr>To determine the performance of a batterie</vt:lpstr>
      <vt:lpstr>Презентация PowerPoint</vt:lpstr>
      <vt:lpstr>General principle/ Daniell cell</vt:lpstr>
      <vt:lpstr>Презентация PowerPoint</vt:lpstr>
      <vt:lpstr>Li-ion batteries  Principle and Applications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   Example of Si: poor electrochemical performance (number of cycles&lt;3) due to a volume expansion of 400%           </vt:lpstr>
      <vt:lpstr>Formation of a solid electrolyte interphase (SEI)      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Jdfv dn    mdv</dc:title>
  <dc:creator>Csavdari Alexandra</dc:creator>
  <cp:lastModifiedBy>Olzhas Kaupbay</cp:lastModifiedBy>
  <cp:revision>95</cp:revision>
  <dcterms:created xsi:type="dcterms:W3CDTF">2019-08-21T09:38:45Z</dcterms:created>
  <dcterms:modified xsi:type="dcterms:W3CDTF">2023-11-08T10:53:36Z</dcterms:modified>
</cp:coreProperties>
</file>